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2" r:id="rId7"/>
    <p:sldId id="265" r:id="rId8"/>
    <p:sldId id="266" r:id="rId9"/>
    <p:sldId id="263" r:id="rId10"/>
    <p:sldId id="264" r:id="rId11"/>
    <p:sldId id="261" r:id="rId12"/>
    <p:sldId id="267" r:id="rId13"/>
    <p:sldId id="268" r:id="rId14"/>
    <p:sldId id="269" r:id="rId15"/>
    <p:sldId id="260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8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1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3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0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3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7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6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02420-55CB-4203-9AC4-F64EC60864A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1380-676B-43D2-AC51-C54E3D93A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4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csl.upenn.edu/software/ants/" TargetMode="External"/><Relationship Id="rId2" Type="http://schemas.openxmlformats.org/officeDocument/2006/relationships/hyperlink" Target="https://itk.org/itk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TsX/ANTs" TargetMode="External"/><Relationship Id="rId4" Type="http://schemas.openxmlformats.org/officeDocument/2006/relationships/hyperlink" Target="http://stnava.github.io/ANT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advant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Normalization Tools (ANTs) Preprocessing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59919"/>
            <a:ext cx="9144000" cy="1655762"/>
          </a:xfrm>
        </p:spPr>
        <p:txBody>
          <a:bodyPr/>
          <a:lstStyle/>
          <a:p>
            <a:r>
              <a:rPr lang="en-US" dirty="0" smtClean="0"/>
              <a:t>Elliot Layden</a:t>
            </a:r>
          </a:p>
          <a:p>
            <a:r>
              <a:rPr lang="en-US" dirty="0" smtClean="0"/>
              <a:t>9/13/17</a:t>
            </a:r>
          </a:p>
        </p:txBody>
      </p:sp>
    </p:spTree>
    <p:extLst>
      <p:ext uri="{BB962C8B-B14F-4D97-AF65-F5344CB8AC3E}">
        <p14:creationId xmlns:p14="http://schemas.microsoft.com/office/powerpoint/2010/main" val="258846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Shearing Motion</a:t>
            </a:r>
            <a:endParaRPr lang="en-US" dirty="0"/>
          </a:p>
        </p:txBody>
      </p:sp>
      <p:pic>
        <p:nvPicPr>
          <p:cNvPr id="2050" name="Picture 2" descr="https://upload.wikimedia.org/wikipedia/en/e/ef/Affine_Transformation_Original_Checker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011" y="2248930"/>
            <a:ext cx="4349578" cy="314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en/f/f3/Affine_Transformation_Shear_Checker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85" y="2248930"/>
            <a:ext cx="5075917" cy="30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5099221" y="3297623"/>
            <a:ext cx="1276865" cy="452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941"/>
            <a:ext cx="10515600" cy="1325563"/>
          </a:xfrm>
        </p:spPr>
        <p:txBody>
          <a:bodyPr/>
          <a:lstStyle/>
          <a:p>
            <a:r>
              <a:rPr lang="en-US" dirty="0" smtClean="0"/>
              <a:t>Symmetric Group-wise Normalization (</a:t>
            </a:r>
            <a:r>
              <a:rPr lang="en-US" dirty="0" err="1" smtClean="0"/>
              <a:t>SyGN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504"/>
            <a:ext cx="10515600" cy="4904689"/>
          </a:xfrm>
        </p:spPr>
        <p:txBody>
          <a:bodyPr>
            <a:normAutofit/>
          </a:bodyPr>
          <a:lstStyle/>
          <a:p>
            <a:r>
              <a:rPr lang="en-US" dirty="0" smtClean="0"/>
              <a:t>Symmetric means that the results of image registration will be identical whether an A -&gt; B or B -&gt; A registration direction is specified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i.e., similarity measure </a:t>
            </a:r>
            <a:r>
              <a:rPr lang="en-US" b="1" dirty="0" smtClean="0"/>
              <a:t>S</a:t>
            </a:r>
            <a:r>
              <a:rPr lang="en-US" dirty="0" smtClean="0"/>
              <a:t> is the same for a transform </a:t>
            </a:r>
            <a:r>
              <a:rPr lang="en-US" b="1" dirty="0"/>
              <a:t>T</a:t>
            </a:r>
            <a:r>
              <a:rPr lang="en-US" dirty="0" smtClean="0"/>
              <a:t>, whether comparing </a:t>
            </a:r>
            <a:r>
              <a:rPr lang="en-US" b="1" dirty="0" smtClean="0"/>
              <a:t>S</a:t>
            </a:r>
            <a:r>
              <a:rPr lang="en-US" dirty="0" smtClean="0"/>
              <a:t>(</a:t>
            </a:r>
            <a:r>
              <a:rPr lang="en-US" b="1" dirty="0" smtClean="0"/>
              <a:t>T</a:t>
            </a:r>
            <a:r>
              <a:rPr lang="en-US" dirty="0" smtClean="0"/>
              <a:t>A, B) or         </a:t>
            </a:r>
            <a:r>
              <a:rPr lang="en-US" b="1" dirty="0" smtClean="0"/>
              <a:t>S</a:t>
            </a:r>
            <a:r>
              <a:rPr lang="en-US" dirty="0" smtClean="0"/>
              <a:t>(A, </a:t>
            </a:r>
            <a:r>
              <a:rPr lang="en-US" b="1" dirty="0" smtClean="0"/>
              <a:t>T</a:t>
            </a:r>
            <a:r>
              <a:rPr lang="en-US" b="1" baseline="30000" dirty="0" smtClean="0"/>
              <a:t>-</a:t>
            </a:r>
            <a:r>
              <a:rPr lang="en-US" baseline="30000" dirty="0" smtClean="0"/>
              <a:t>1</a:t>
            </a:r>
            <a:r>
              <a:rPr lang="en-US" dirty="0" smtClean="0"/>
              <a:t>B)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is not necessarily the case unless the optimization is constrained to take account of both directions (</a:t>
            </a:r>
            <a:r>
              <a:rPr lang="en-US" dirty="0" err="1" smtClean="0"/>
              <a:t>Rogelj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Kovačič</a:t>
            </a:r>
            <a:r>
              <a:rPr lang="en-US" dirty="0" smtClean="0"/>
              <a:t>, 2006)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b="1" dirty="0"/>
          </a:p>
          <a:p>
            <a:r>
              <a:rPr lang="en-US" sz="2000" dirty="0" err="1"/>
              <a:t>Rogelj</a:t>
            </a:r>
            <a:r>
              <a:rPr lang="en-US" sz="2000" dirty="0"/>
              <a:t>, P., &amp; </a:t>
            </a:r>
            <a:r>
              <a:rPr lang="en-US" sz="2000" dirty="0" err="1"/>
              <a:t>Kovačič</a:t>
            </a:r>
            <a:r>
              <a:rPr lang="en-US" sz="2000" dirty="0"/>
              <a:t>, S. (2006). Symmetric image registration. </a:t>
            </a:r>
            <a:r>
              <a:rPr lang="en-US" sz="2000" i="1" dirty="0"/>
              <a:t>Medical image analysis</a:t>
            </a:r>
            <a:r>
              <a:rPr lang="en-US" sz="2000" dirty="0"/>
              <a:t>, </a:t>
            </a:r>
            <a:r>
              <a:rPr lang="en-US" sz="2000" i="1" dirty="0"/>
              <a:t>10</a:t>
            </a:r>
            <a:r>
              <a:rPr lang="en-US" sz="2000" dirty="0"/>
              <a:t>(3), 484-493.</a:t>
            </a:r>
          </a:p>
        </p:txBody>
      </p:sp>
    </p:spTree>
    <p:extLst>
      <p:ext uri="{BB962C8B-B14F-4D97-AF65-F5344CB8AC3E}">
        <p14:creationId xmlns:p14="http://schemas.microsoft.com/office/powerpoint/2010/main" val="101138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Group-wise Normalization (</a:t>
            </a:r>
            <a:r>
              <a:rPr lang="en-US" dirty="0" err="1" smtClean="0"/>
              <a:t>SyGN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SyGN</a:t>
            </a:r>
            <a:r>
              <a:rPr lang="en-US" dirty="0" smtClean="0"/>
              <a:t> can use an a priori template (e.g., MNI) as a starting point to warp all </a:t>
            </a:r>
            <a:r>
              <a:rPr lang="en-US" dirty="0" err="1" smtClean="0"/>
              <a:t>anatomicals</a:t>
            </a:r>
            <a:r>
              <a:rPr lang="en-US" dirty="0" smtClean="0"/>
              <a:t> to, or can use the average of all </a:t>
            </a:r>
            <a:r>
              <a:rPr lang="en-US" dirty="0" err="1" smtClean="0"/>
              <a:t>anatomicals</a:t>
            </a:r>
            <a:r>
              <a:rPr lang="en-US" dirty="0" smtClean="0"/>
              <a:t> after rigid-body registration as a starting point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Then iteratively warps each anatomical to the template, updating the template also as registration improves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8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355"/>
            <a:ext cx="3520440" cy="4949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15" y="1082354"/>
            <a:ext cx="4154805" cy="4932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195" y="1099499"/>
            <a:ext cx="4154805" cy="491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995" y="531845"/>
            <a:ext cx="30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Anatomical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2592" y="531845"/>
            <a:ext cx="30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Normalized Anatomical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98372" y="531845"/>
            <a:ext cx="30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Group-wise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16" y="117990"/>
            <a:ext cx="10515600" cy="1325563"/>
          </a:xfrm>
        </p:spPr>
        <p:txBody>
          <a:bodyPr/>
          <a:lstStyle/>
          <a:p>
            <a:r>
              <a:rPr lang="en-US" dirty="0" smtClean="0"/>
              <a:t>Tissue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173" y="1986263"/>
            <a:ext cx="5702643" cy="4871737"/>
          </a:xfrm>
        </p:spPr>
        <p:txBody>
          <a:bodyPr/>
          <a:lstStyle/>
          <a:p>
            <a:r>
              <a:rPr lang="en-US" dirty="0" smtClean="0"/>
              <a:t>Distributions of voxel intensity values correspond to different tissue classes</a:t>
            </a:r>
          </a:p>
          <a:p>
            <a:endParaRPr lang="en-US" dirty="0"/>
          </a:p>
          <a:p>
            <a:r>
              <a:rPr lang="en-US" dirty="0" smtClean="0"/>
              <a:t>Shown here is voxel-wise probability of Grey Matter for the same normalized anatomical shown in the previous slide</a:t>
            </a:r>
            <a:endParaRPr lang="en-US" dirty="0"/>
          </a:p>
        </p:txBody>
      </p:sp>
      <p:pic>
        <p:nvPicPr>
          <p:cNvPr id="4" name="sub-03_gm_pro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1863" y="0"/>
            <a:ext cx="618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0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417"/>
            <a:ext cx="10515600" cy="1325563"/>
          </a:xfrm>
        </p:spPr>
        <p:txBody>
          <a:bodyPr/>
          <a:lstStyle/>
          <a:p>
            <a:r>
              <a:rPr lang="en-US" dirty="0" smtClean="0"/>
              <a:t>Pre-made ANTs Preprocessing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2980"/>
            <a:ext cx="10515600" cy="468398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Implementation Outline:</a:t>
            </a:r>
          </a:p>
          <a:p>
            <a:endParaRPr lang="en-US" sz="16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 err="1" smtClean="0"/>
              <a:t>Matlab</a:t>
            </a:r>
            <a:r>
              <a:rPr lang="en-US" dirty="0" smtClean="0"/>
              <a:t> script is used to organize neuroimaging files into approximate correspondence with the </a:t>
            </a:r>
            <a:r>
              <a:rPr lang="en-US" dirty="0"/>
              <a:t>Brain Imaging Data Structure (BIDS) </a:t>
            </a:r>
            <a:r>
              <a:rPr lang="en-US" dirty="0" smtClean="0"/>
              <a:t>format</a:t>
            </a:r>
          </a:p>
          <a:p>
            <a:pPr lvl="2"/>
            <a:r>
              <a:rPr lang="en-US" dirty="0" smtClean="0"/>
              <a:t>organize4ants_automated.m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2.	The resulting analysis folder is uploaded to Midway (e.g., using </a:t>
            </a:r>
            <a:r>
              <a:rPr lang="en-US" dirty="0" err="1" smtClean="0"/>
              <a:t>WinSCP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3.	A Midway </a:t>
            </a:r>
            <a:r>
              <a:rPr lang="en-US" dirty="0" err="1" smtClean="0"/>
              <a:t>sbatch</a:t>
            </a:r>
            <a:r>
              <a:rPr lang="en-US" dirty="0" smtClean="0"/>
              <a:t> script submits a Bash script to the cluster using the requested 	resources</a:t>
            </a:r>
          </a:p>
          <a:p>
            <a:pPr lvl="2"/>
            <a:r>
              <a:rPr lang="en-US" dirty="0" smtClean="0"/>
              <a:t>ants_preprocessing_midway1.sbatch</a:t>
            </a:r>
          </a:p>
          <a:p>
            <a:pPr lvl="1"/>
            <a:endParaRPr lang="en-US" dirty="0" smtClean="0"/>
          </a:p>
          <a:p>
            <a:pPr lvl="2"/>
            <a:r>
              <a:rPr lang="en-US" dirty="0"/>
              <a:t>T</a:t>
            </a:r>
            <a:r>
              <a:rPr lang="en-US" dirty="0" smtClean="0"/>
              <a:t>he Bash script handles all ANTs commands, requiring no user-specifications, although allowing for customization if desired</a:t>
            </a:r>
          </a:p>
          <a:p>
            <a:pPr lvl="3"/>
            <a:r>
              <a:rPr lang="en-US" dirty="0" smtClean="0"/>
              <a:t>ants_preprocessing.sh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3319"/>
            <a:ext cx="10515600" cy="1325563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882"/>
            <a:ext cx="10515600" cy="4618081"/>
          </a:xfrm>
        </p:spPr>
        <p:txBody>
          <a:bodyPr/>
          <a:lstStyle/>
          <a:p>
            <a:r>
              <a:rPr lang="en-US" dirty="0" smtClean="0"/>
              <a:t>Show Pipeline Instructions help file, and readme help files</a:t>
            </a:r>
          </a:p>
          <a:p>
            <a:endParaRPr lang="en-US" dirty="0"/>
          </a:p>
          <a:p>
            <a:r>
              <a:rPr lang="en-US" dirty="0" smtClean="0"/>
              <a:t>Demo </a:t>
            </a:r>
            <a:r>
              <a:rPr lang="en-US" dirty="0" err="1" smtClean="0"/>
              <a:t>organize_neuroimaging_files_point_click.m</a:t>
            </a:r>
            <a:r>
              <a:rPr lang="en-US" dirty="0" smtClean="0"/>
              <a:t> &amp; </a:t>
            </a:r>
            <a:r>
              <a:rPr lang="en-US" dirty="0" err="1" smtClean="0"/>
              <a:t>organize_neuroimaging_files_automated.m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Demo upload and start processing on Midway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131"/>
            <a:ext cx="10515600" cy="1325563"/>
          </a:xfrm>
        </p:spPr>
        <p:txBody>
          <a:bodyPr/>
          <a:lstStyle/>
          <a:p>
            <a:r>
              <a:rPr lang="en-US" dirty="0" smtClean="0"/>
              <a:t>What is ANTs?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7694"/>
            <a:ext cx="10515600" cy="465926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An open-source, command-line toolkit consisting of </a:t>
            </a:r>
            <a:r>
              <a:rPr lang="en-US" dirty="0" smtClean="0"/>
              <a:t>Bash scripts/functions and C++ applications, used </a:t>
            </a:r>
            <a:r>
              <a:rPr lang="en-US" dirty="0" smtClean="0"/>
              <a:t>for deformable normalization, template construction, tissue segmentation, and a variety of other neuroimaging applications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Relies on functionalities of the Insight Toolkit (ITK; </a:t>
            </a:r>
            <a:r>
              <a:rPr lang="en-US" dirty="0" smtClean="0">
                <a:hlinkClick r:id="rId2"/>
              </a:rPr>
              <a:t>https://itk.org/itkindex.html</a:t>
            </a:r>
            <a:r>
              <a:rPr lang="en-US" dirty="0" smtClean="0"/>
              <a:t>)</a:t>
            </a:r>
          </a:p>
          <a:p>
            <a:pPr lvl="1"/>
            <a:endParaRPr lang="en-US" b="1" dirty="0"/>
          </a:p>
          <a:p>
            <a:r>
              <a:rPr lang="en-US" dirty="0" smtClean="0"/>
              <a:t>Developed at the UPENN Image Computing &amp; Science Lab (</a:t>
            </a:r>
            <a:r>
              <a:rPr lang="en-US" dirty="0" smtClean="0">
                <a:hlinkClick r:id="rId3"/>
              </a:rPr>
              <a:t>http://picsl.upenn.edu/software/ants/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ANTs homepage: </a:t>
            </a:r>
            <a:r>
              <a:rPr lang="en-US" dirty="0" smtClean="0">
                <a:hlinkClick r:id="rId4"/>
              </a:rPr>
              <a:t>http://stnava.github.io/ANTs/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Github</a:t>
            </a:r>
            <a:r>
              <a:rPr lang="en-US" dirty="0" smtClean="0"/>
              <a:t>:  </a:t>
            </a:r>
            <a:r>
              <a:rPr lang="en-US" dirty="0" smtClean="0">
                <a:hlinkClick r:id="rId5"/>
              </a:rPr>
              <a:t>https://github.com/ANTsX/ANTs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Help &amp; Discussion Form:  https://sourceforge.net/p/advants/discussion/</a:t>
            </a:r>
          </a:p>
          <a:p>
            <a:endParaRPr lang="en-US" dirty="0"/>
          </a:p>
          <a:p>
            <a:r>
              <a:rPr lang="en-US" dirty="0" err="1" smtClean="0"/>
              <a:t>Avants</a:t>
            </a:r>
            <a:r>
              <a:rPr lang="en-US" dirty="0"/>
              <a:t>, B. B., </a:t>
            </a:r>
            <a:r>
              <a:rPr lang="en-US" dirty="0" err="1"/>
              <a:t>Tustison</a:t>
            </a:r>
            <a:r>
              <a:rPr lang="en-US" dirty="0"/>
              <a:t>, N., &amp; Song, G. (2009). Advanced normalization tools (ANTS). </a:t>
            </a:r>
            <a:r>
              <a:rPr lang="en-US" i="1" dirty="0"/>
              <a:t>Insight j</a:t>
            </a:r>
            <a:r>
              <a:rPr lang="en-US" dirty="0"/>
              <a:t>, </a:t>
            </a:r>
            <a:r>
              <a:rPr lang="en-US" i="1" dirty="0"/>
              <a:t>2</a:t>
            </a:r>
            <a:r>
              <a:rPr lang="en-US" dirty="0"/>
              <a:t>, 1-35.</a:t>
            </a:r>
          </a:p>
        </p:txBody>
      </p:sp>
    </p:spTree>
    <p:extLst>
      <p:ext uri="{BB962C8B-B14F-4D97-AF65-F5344CB8AC3E}">
        <p14:creationId xmlns:p14="http://schemas.microsoft.com/office/powerpoint/2010/main" val="328835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07"/>
            <a:ext cx="10515600" cy="1325563"/>
          </a:xfrm>
        </p:spPr>
        <p:txBody>
          <a:bodyPr/>
          <a:lstStyle/>
          <a:p>
            <a:r>
              <a:rPr lang="en-US" dirty="0" smtClean="0"/>
              <a:t>Why use ANTs?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946" y="1196199"/>
            <a:ext cx="10515600" cy="3877404"/>
          </a:xfrm>
        </p:spPr>
        <p:txBody>
          <a:bodyPr>
            <a:normAutofit fontScale="32500" lnSpcReduction="20000"/>
          </a:bodyPr>
          <a:lstStyle/>
          <a:p>
            <a:r>
              <a:rPr lang="en-US" sz="4800" dirty="0" smtClean="0"/>
              <a:t>The ANTs</a:t>
            </a:r>
            <a:r>
              <a:rPr lang="en-US" sz="4800" dirty="0"/>
              <a:t> Symmetric Normalization </a:t>
            </a:r>
            <a:r>
              <a:rPr lang="en-US" sz="4800" dirty="0" smtClean="0"/>
              <a:t>algorithm </a:t>
            </a:r>
            <a:r>
              <a:rPr lang="en-US" sz="4800" dirty="0" smtClean="0"/>
              <a:t>(</a:t>
            </a:r>
            <a:r>
              <a:rPr lang="en-US" sz="4800" dirty="0" err="1" smtClean="0"/>
              <a:t>SyN</a:t>
            </a:r>
            <a:r>
              <a:rPr lang="en-US" sz="4800" dirty="0"/>
              <a:t>; </a:t>
            </a:r>
            <a:r>
              <a:rPr lang="en-US" sz="4800" dirty="0" err="1"/>
              <a:t>Avants</a:t>
            </a:r>
            <a:r>
              <a:rPr lang="en-US" sz="4800" dirty="0"/>
              <a:t>, Epstein, Grossman, &amp; Gee, </a:t>
            </a:r>
            <a:r>
              <a:rPr lang="en-US" sz="4800" dirty="0" smtClean="0"/>
              <a:t>2008) performs at the top of 14 competitor deformable normalization algorithms (</a:t>
            </a:r>
            <a:r>
              <a:rPr lang="en-US" sz="4800" dirty="0"/>
              <a:t>Klein et al., </a:t>
            </a:r>
            <a:r>
              <a:rPr lang="en-US" sz="4800" dirty="0" smtClean="0"/>
              <a:t>2009) </a:t>
            </a:r>
          </a:p>
          <a:p>
            <a:endParaRPr lang="en-US" sz="4800" dirty="0"/>
          </a:p>
          <a:p>
            <a:r>
              <a:rPr lang="en-US" sz="4800" dirty="0" smtClean="0"/>
              <a:t>Also provides state of the art methods for…</a:t>
            </a:r>
          </a:p>
          <a:p>
            <a:endParaRPr lang="en-US" sz="4800" dirty="0" smtClean="0"/>
          </a:p>
          <a:p>
            <a:pPr lvl="1"/>
            <a:r>
              <a:rPr lang="en-US" sz="4900" dirty="0" smtClean="0"/>
              <a:t>Intensity inhomogeneity/bias correction (</a:t>
            </a:r>
            <a:r>
              <a:rPr lang="en-US" sz="4900" i="1" dirty="0" smtClean="0"/>
              <a:t>N4ITK</a:t>
            </a:r>
            <a:r>
              <a:rPr lang="en-US" sz="4900" dirty="0" smtClean="0"/>
              <a:t>; </a:t>
            </a:r>
            <a:r>
              <a:rPr lang="en-US" sz="4900" dirty="0" err="1" smtClean="0"/>
              <a:t>Tustison</a:t>
            </a:r>
            <a:r>
              <a:rPr lang="en-US" sz="4900" dirty="0" smtClean="0"/>
              <a:t> et al., 2010)</a:t>
            </a:r>
          </a:p>
          <a:p>
            <a:pPr lvl="1"/>
            <a:endParaRPr lang="en-US" sz="4800" dirty="0" smtClean="0"/>
          </a:p>
          <a:p>
            <a:pPr lvl="1"/>
            <a:r>
              <a:rPr lang="en-US" sz="4900" dirty="0" smtClean="0"/>
              <a:t>Template building with symmetric group-wise normalization (</a:t>
            </a:r>
            <a:r>
              <a:rPr lang="en-US" sz="4900" i="1" dirty="0" err="1" smtClean="0"/>
              <a:t>SyGN</a:t>
            </a:r>
            <a:r>
              <a:rPr lang="en-US" sz="4900" dirty="0" smtClean="0"/>
              <a:t>; </a:t>
            </a:r>
            <a:r>
              <a:rPr lang="en-US" sz="4900" dirty="0" err="1" smtClean="0"/>
              <a:t>Avants</a:t>
            </a:r>
            <a:r>
              <a:rPr lang="en-US" sz="4900" dirty="0" smtClean="0"/>
              <a:t> et al., 2010)</a:t>
            </a:r>
          </a:p>
          <a:p>
            <a:pPr lvl="1"/>
            <a:endParaRPr lang="en-US" sz="4400" dirty="0" smtClean="0"/>
          </a:p>
          <a:p>
            <a:pPr lvl="1"/>
            <a:r>
              <a:rPr lang="en-US" sz="4800" dirty="0" smtClean="0"/>
              <a:t>Tissue segmentation (</a:t>
            </a:r>
            <a:r>
              <a:rPr lang="fr-FR" sz="4800" i="1" dirty="0" smtClean="0"/>
              <a:t>Atropos </a:t>
            </a:r>
            <a:r>
              <a:rPr lang="fr-FR" sz="4800" dirty="0" err="1" smtClean="0"/>
              <a:t>algorithm</a:t>
            </a:r>
            <a:r>
              <a:rPr lang="fr-FR" sz="4800" dirty="0" smtClean="0"/>
              <a:t>; </a:t>
            </a:r>
            <a:r>
              <a:rPr lang="fr-FR" sz="4800" dirty="0"/>
              <a:t>Avants, </a:t>
            </a:r>
            <a:r>
              <a:rPr lang="fr-FR" sz="4800" dirty="0" err="1"/>
              <a:t>Tustison</a:t>
            </a:r>
            <a:r>
              <a:rPr lang="fr-FR" sz="4800" dirty="0"/>
              <a:t>, Wu, Cook, &amp; Gee, 2011</a:t>
            </a:r>
            <a:r>
              <a:rPr lang="fr-FR" sz="4800" dirty="0" smtClean="0"/>
              <a:t>)</a:t>
            </a:r>
          </a:p>
          <a:p>
            <a:pPr lvl="1"/>
            <a:endParaRPr lang="fr-FR" sz="4800" dirty="0" smtClean="0"/>
          </a:p>
          <a:p>
            <a:pPr lvl="1"/>
            <a:r>
              <a:rPr lang="en-US" sz="4800" dirty="0" smtClean="0"/>
              <a:t>Motion Correction (</a:t>
            </a:r>
            <a:r>
              <a:rPr lang="en-US" sz="4800" i="1" dirty="0" smtClean="0"/>
              <a:t>antsMotionCorr.exe</a:t>
            </a:r>
            <a:r>
              <a:rPr lang="en-US" sz="4800" dirty="0" smtClean="0"/>
              <a:t>)</a:t>
            </a:r>
            <a:endParaRPr lang="en-US" sz="4800" dirty="0"/>
          </a:p>
          <a:p>
            <a:pPr marL="457200" lvl="1" indent="0">
              <a:buNone/>
            </a:pPr>
            <a:endParaRPr lang="en-US" sz="4800" dirty="0"/>
          </a:p>
          <a:p>
            <a:pPr lvl="1"/>
            <a:r>
              <a:rPr lang="en-US" sz="4800" dirty="0" smtClean="0"/>
              <a:t>Cortical thickness estimation (</a:t>
            </a:r>
            <a:r>
              <a:rPr lang="en-US" sz="4800" i="1" dirty="0" smtClean="0"/>
              <a:t>antsCorticalThickness.sh</a:t>
            </a:r>
            <a:r>
              <a:rPr lang="en-US" sz="4800" dirty="0" smtClean="0"/>
              <a:t>; </a:t>
            </a:r>
            <a:r>
              <a:rPr lang="en-US" sz="4800" dirty="0" err="1" smtClean="0"/>
              <a:t>Tustison</a:t>
            </a:r>
            <a:r>
              <a:rPr lang="en-US" sz="4800" dirty="0" smtClean="0"/>
              <a:t> et al., 2014)</a:t>
            </a:r>
          </a:p>
          <a:p>
            <a:pPr lvl="1"/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503538" y="4882239"/>
            <a:ext cx="1068241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 smtClean="0"/>
              <a:t>Avants</a:t>
            </a:r>
            <a:r>
              <a:rPr lang="en-US" sz="1050" dirty="0" smtClean="0"/>
              <a:t>, B. B., Epstein, C. L., Grossman, M., &amp; Gee, J. C. (2008). Symmetric diffeomorphic image registration with cross-correlation: evaluating automated labeling of elderly and neurodegenerative brain. </a:t>
            </a:r>
            <a:r>
              <a:rPr lang="en-US" sz="1050" i="1" dirty="0" smtClean="0"/>
              <a:t>Medical image analysis</a:t>
            </a:r>
            <a:r>
              <a:rPr lang="en-US" sz="1050" dirty="0" smtClean="0"/>
              <a:t>, </a:t>
            </a:r>
            <a:r>
              <a:rPr lang="en-US" sz="1050" i="1" dirty="0" smtClean="0"/>
              <a:t>12</a:t>
            </a:r>
            <a:r>
              <a:rPr lang="en-US" sz="1050" dirty="0" smtClean="0"/>
              <a:t>(1), 26-41.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 smtClean="0"/>
              <a:t>Avants</a:t>
            </a:r>
            <a:r>
              <a:rPr lang="en-US" sz="1050" dirty="0" smtClean="0"/>
              <a:t>, B. B., </a:t>
            </a:r>
            <a:r>
              <a:rPr lang="en-US" sz="1050" dirty="0" err="1" smtClean="0"/>
              <a:t>Tustison</a:t>
            </a:r>
            <a:r>
              <a:rPr lang="en-US" sz="1050" dirty="0" smtClean="0"/>
              <a:t>, N. J., Wu, J., Cook, P. A., &amp; Gee, J. C. (2011). An open source multivariate framework for n-tissue segmentation with evaluation on public data. </a:t>
            </a:r>
            <a:r>
              <a:rPr lang="en-US" sz="1050" i="1" dirty="0" err="1" smtClean="0"/>
              <a:t>Neuroinformatics</a:t>
            </a:r>
            <a:r>
              <a:rPr lang="en-US" sz="1050" dirty="0" smtClean="0"/>
              <a:t>, </a:t>
            </a:r>
            <a:r>
              <a:rPr lang="en-US" sz="1050" i="1" dirty="0" smtClean="0"/>
              <a:t>9</a:t>
            </a:r>
            <a:r>
              <a:rPr lang="en-US" sz="1050" dirty="0" smtClean="0"/>
              <a:t>(4), 381-400.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 smtClean="0"/>
              <a:t>Avants</a:t>
            </a:r>
            <a:r>
              <a:rPr lang="en-US" sz="1050" dirty="0" smtClean="0"/>
              <a:t>, B. B., </a:t>
            </a:r>
            <a:r>
              <a:rPr lang="en-US" sz="1050" dirty="0" err="1" smtClean="0"/>
              <a:t>Yushkevich</a:t>
            </a:r>
            <a:r>
              <a:rPr lang="en-US" sz="1050" dirty="0" smtClean="0"/>
              <a:t>, P., </a:t>
            </a:r>
            <a:r>
              <a:rPr lang="en-US" sz="1050" dirty="0" err="1" smtClean="0"/>
              <a:t>Pluta</a:t>
            </a:r>
            <a:r>
              <a:rPr lang="en-US" sz="1050" dirty="0" smtClean="0"/>
              <a:t>, J., </a:t>
            </a:r>
            <a:r>
              <a:rPr lang="en-US" sz="1050" dirty="0" err="1" smtClean="0"/>
              <a:t>Minkoff</a:t>
            </a:r>
            <a:r>
              <a:rPr lang="en-US" sz="1050" dirty="0" smtClean="0"/>
              <a:t>, D., </a:t>
            </a:r>
            <a:r>
              <a:rPr lang="en-US" sz="1050" dirty="0" err="1" smtClean="0"/>
              <a:t>Korczykowski</a:t>
            </a:r>
            <a:r>
              <a:rPr lang="en-US" sz="1050" dirty="0" smtClean="0"/>
              <a:t>, M., </a:t>
            </a:r>
            <a:r>
              <a:rPr lang="en-US" sz="1050" dirty="0" err="1" smtClean="0"/>
              <a:t>Detre</a:t>
            </a:r>
            <a:r>
              <a:rPr lang="en-US" sz="1050" dirty="0" smtClean="0"/>
              <a:t>, J., &amp; Gee, J. C. (2010). The optimal template effect in hippocampus studies of diseased populations. </a:t>
            </a:r>
            <a:r>
              <a:rPr lang="en-US" sz="1050" i="1" dirty="0" err="1" smtClean="0"/>
              <a:t>Neuroimage</a:t>
            </a:r>
            <a:r>
              <a:rPr lang="en-US" sz="1050" dirty="0" smtClean="0"/>
              <a:t>, </a:t>
            </a:r>
            <a:r>
              <a:rPr lang="en-US" sz="1050" i="1" dirty="0" smtClean="0"/>
              <a:t>49</a:t>
            </a:r>
            <a:r>
              <a:rPr lang="en-US" sz="1050" dirty="0" smtClean="0"/>
              <a:t>(3), 2457-2466.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Klein, A., </a:t>
            </a:r>
            <a:r>
              <a:rPr lang="en-US" sz="1050" dirty="0" err="1" smtClean="0"/>
              <a:t>Andersson</a:t>
            </a:r>
            <a:r>
              <a:rPr lang="en-US" sz="1050" dirty="0" smtClean="0"/>
              <a:t>, J., </a:t>
            </a:r>
            <a:r>
              <a:rPr lang="en-US" sz="1050" dirty="0" err="1" smtClean="0"/>
              <a:t>Ardekani</a:t>
            </a:r>
            <a:r>
              <a:rPr lang="en-US" sz="1050" dirty="0" smtClean="0"/>
              <a:t>, B. A., </a:t>
            </a:r>
            <a:r>
              <a:rPr lang="en-US" sz="1050" dirty="0" err="1" smtClean="0"/>
              <a:t>Ashburner</a:t>
            </a:r>
            <a:r>
              <a:rPr lang="en-US" sz="1050" dirty="0" smtClean="0"/>
              <a:t>, J., </a:t>
            </a:r>
            <a:r>
              <a:rPr lang="en-US" sz="1050" dirty="0" err="1" smtClean="0"/>
              <a:t>Avants</a:t>
            </a:r>
            <a:r>
              <a:rPr lang="en-US" sz="1050" dirty="0" smtClean="0"/>
              <a:t>, B., Chiang, M. C., ... &amp; Song, J. H. (2009). Evaluation of 14 nonlinear deformation algorithms applied to human brain MRI registration. </a:t>
            </a:r>
            <a:r>
              <a:rPr lang="en-US" sz="1050" i="1" dirty="0" err="1" smtClean="0"/>
              <a:t>Neuroimage</a:t>
            </a:r>
            <a:r>
              <a:rPr lang="en-US" sz="1050" dirty="0" smtClean="0"/>
              <a:t>, </a:t>
            </a:r>
            <a:r>
              <a:rPr lang="en-US" sz="1050" i="1" dirty="0" smtClean="0"/>
              <a:t>46</a:t>
            </a:r>
            <a:r>
              <a:rPr lang="en-US" sz="1050" dirty="0" smtClean="0"/>
              <a:t>(3), 786-802.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Tustison</a:t>
            </a:r>
            <a:r>
              <a:rPr lang="en-US" sz="1050" dirty="0"/>
              <a:t>, N. J., </a:t>
            </a:r>
            <a:r>
              <a:rPr lang="en-US" sz="1050" dirty="0" err="1"/>
              <a:t>Avants</a:t>
            </a:r>
            <a:r>
              <a:rPr lang="en-US" sz="1050" dirty="0"/>
              <a:t>, B. B., Cook, P. A., Zheng, Y., Egan, A., </a:t>
            </a:r>
            <a:r>
              <a:rPr lang="en-US" sz="1050" dirty="0" err="1"/>
              <a:t>Yushkevich</a:t>
            </a:r>
            <a:r>
              <a:rPr lang="en-US" sz="1050" dirty="0"/>
              <a:t>, P. A., &amp; Gee, J. C. (2010). N4ITK: improved N3 bias correction. </a:t>
            </a:r>
            <a:r>
              <a:rPr lang="en-US" sz="1050" i="1" dirty="0"/>
              <a:t>IEEE transactions on medical imaging</a:t>
            </a:r>
            <a:r>
              <a:rPr lang="en-US" sz="1050" dirty="0"/>
              <a:t>, </a:t>
            </a:r>
            <a:r>
              <a:rPr lang="en-US" sz="1050" i="1" dirty="0"/>
              <a:t>29</a:t>
            </a:r>
            <a:r>
              <a:rPr lang="en-US" sz="1050" dirty="0"/>
              <a:t>(6), 1310-1320.</a:t>
            </a:r>
            <a:endParaRPr lang="en-US" sz="105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 smtClean="0"/>
              <a:t>Tustison</a:t>
            </a:r>
            <a:r>
              <a:rPr lang="en-US" sz="1050" dirty="0" smtClean="0"/>
              <a:t>, N. J., Cook, P. A., Klein, A., Song, G., Das, S. R., </a:t>
            </a:r>
            <a:r>
              <a:rPr lang="en-US" sz="1050" dirty="0" err="1" smtClean="0"/>
              <a:t>Duda</a:t>
            </a:r>
            <a:r>
              <a:rPr lang="en-US" sz="1050" dirty="0" smtClean="0"/>
              <a:t>, J. T., ... &amp; </a:t>
            </a:r>
            <a:r>
              <a:rPr lang="en-US" sz="1050" dirty="0" err="1" smtClean="0"/>
              <a:t>Avants</a:t>
            </a:r>
            <a:r>
              <a:rPr lang="en-US" sz="1050" dirty="0" smtClean="0"/>
              <a:t>, B. B. (2014). Large-scale evaluation of ANTs and </a:t>
            </a:r>
            <a:r>
              <a:rPr lang="en-US" sz="1050" dirty="0" err="1" smtClean="0"/>
              <a:t>FreeSurfer</a:t>
            </a:r>
            <a:r>
              <a:rPr lang="en-US" sz="1050" dirty="0" smtClean="0"/>
              <a:t> cortical thickness measurements. </a:t>
            </a:r>
            <a:r>
              <a:rPr lang="en-US" sz="1050" i="1" dirty="0" err="1" smtClean="0"/>
              <a:t>Neuroimage</a:t>
            </a:r>
            <a:r>
              <a:rPr lang="en-US" sz="1050" dirty="0" smtClean="0"/>
              <a:t>, </a:t>
            </a:r>
            <a:r>
              <a:rPr lang="en-US" sz="1050" i="1" dirty="0" smtClean="0"/>
              <a:t>99</a:t>
            </a:r>
            <a:r>
              <a:rPr lang="en-US" sz="1050" dirty="0" smtClean="0"/>
              <a:t>, 166-179.</a:t>
            </a:r>
          </a:p>
        </p:txBody>
      </p:sp>
    </p:spTree>
    <p:extLst>
      <p:ext uri="{BB962C8B-B14F-4D97-AF65-F5344CB8AC3E}">
        <p14:creationId xmlns:p14="http://schemas.microsoft.com/office/powerpoint/2010/main" val="19320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88" y="95271"/>
            <a:ext cx="6619452" cy="6633627"/>
          </a:xfrm>
        </p:spPr>
      </p:pic>
    </p:spTree>
    <p:extLst>
      <p:ext uri="{BB962C8B-B14F-4D97-AF65-F5344CB8AC3E}">
        <p14:creationId xmlns:p14="http://schemas.microsoft.com/office/powerpoint/2010/main" val="22438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advisable to attempt to use ANTs on a Windows system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The precompiled versions available on </a:t>
            </a:r>
            <a:r>
              <a:rPr lang="en-US" dirty="0" err="1" smtClean="0"/>
              <a:t>SourceForge</a:t>
            </a:r>
            <a:r>
              <a:rPr lang="en-US" dirty="0" smtClean="0"/>
              <a:t> are not kept up-to-date:  </a:t>
            </a:r>
            <a:r>
              <a:rPr lang="en-US" dirty="0" smtClean="0">
                <a:hlinkClick r:id="rId2"/>
              </a:rPr>
              <a:t>https://sourceforge.net/projects/advants/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ANTs is very difficult to compile correctly from source code on Windows (presumably much less so on Unix operating systems)</a:t>
            </a:r>
          </a:p>
          <a:p>
            <a:pPr lvl="1"/>
            <a:endParaRPr lang="en-US" dirty="0"/>
          </a:p>
          <a:p>
            <a:r>
              <a:rPr lang="en-US" dirty="0" smtClean="0"/>
              <a:t>Instead, it is best to use ANTs on either a Unix system or on Midway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Pre-made ANTs Preprocessing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697" y="1145059"/>
            <a:ext cx="11178745" cy="5618205"/>
          </a:xfrm>
        </p:spPr>
        <p:txBody>
          <a:bodyPr>
            <a:noAutofit/>
          </a:bodyPr>
          <a:lstStyle/>
          <a:p>
            <a:r>
              <a:rPr lang="en-US" sz="2400" dirty="0" smtClean="0"/>
              <a:t>Outline:</a:t>
            </a:r>
          </a:p>
          <a:p>
            <a:endParaRPr lang="en-US" sz="6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/>
              <a:t>4D </a:t>
            </a:r>
            <a:r>
              <a:rPr lang="en-US" sz="1800" dirty="0" err="1" smtClean="0"/>
              <a:t>functionals</a:t>
            </a:r>
            <a:r>
              <a:rPr lang="en-US" sz="1800" dirty="0" smtClean="0"/>
              <a:t> and </a:t>
            </a:r>
            <a:r>
              <a:rPr lang="en-US" sz="1800" dirty="0" err="1" smtClean="0"/>
              <a:t>anatomicals</a:t>
            </a:r>
            <a:r>
              <a:rPr lang="en-US" sz="1800" dirty="0" smtClean="0"/>
              <a:t> are both bias corrected using N4ITK (</a:t>
            </a:r>
            <a:r>
              <a:rPr lang="en-US" sz="1800" dirty="0" err="1" smtClean="0"/>
              <a:t>Tustison</a:t>
            </a:r>
            <a:r>
              <a:rPr lang="en-US" sz="1800" dirty="0" smtClean="0"/>
              <a:t> et al., 2010)</a:t>
            </a:r>
          </a:p>
          <a:p>
            <a:pPr marL="914400" lvl="1" indent="-457200">
              <a:buFont typeface="+mj-lt"/>
              <a:buAutoNum type="arabicPeriod"/>
            </a:pPr>
            <a:endParaRPr lang="en-US" sz="6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 smtClean="0"/>
              <a:t>Functionals</a:t>
            </a:r>
            <a:r>
              <a:rPr lang="en-US" sz="1800" dirty="0" smtClean="0"/>
              <a:t> are motion corrected using antsMotionCorr.exe</a:t>
            </a:r>
          </a:p>
          <a:p>
            <a:pPr marL="914400" lvl="1" indent="-457200">
              <a:buFont typeface="+mj-lt"/>
              <a:buAutoNum type="arabicPeriod"/>
            </a:pP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 smtClean="0"/>
              <a:t>Coregister</a:t>
            </a:r>
            <a:r>
              <a:rPr lang="en-US" sz="1800" dirty="0" smtClean="0"/>
              <a:t> average motion-corrected functional and anatomical (affine)</a:t>
            </a:r>
          </a:p>
          <a:p>
            <a:pPr marL="914400" lvl="1" indent="-457200">
              <a:buFont typeface="+mj-lt"/>
              <a:buAutoNum type="arabicPeriod"/>
            </a:pP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/>
              <a:t>Create group-wise custom brain template (</a:t>
            </a:r>
            <a:r>
              <a:rPr lang="en-US" sz="1800" dirty="0" err="1" smtClean="0"/>
              <a:t>SyNG</a:t>
            </a:r>
            <a:r>
              <a:rPr lang="en-US" sz="1800" dirty="0" smtClean="0"/>
              <a:t>), initialized to MNI </a:t>
            </a:r>
            <a:r>
              <a:rPr lang="en-US" sz="1800" dirty="0"/>
              <a:t>ICBM 2009a Nonlinear Asymmetric </a:t>
            </a:r>
            <a:r>
              <a:rPr lang="en-US" sz="1800" dirty="0" smtClean="0"/>
              <a:t>1 mm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 </a:t>
            </a:r>
            <a:r>
              <a:rPr lang="en-US" sz="1800" dirty="0"/>
              <a:t>template </a:t>
            </a:r>
            <a:endParaRPr lang="en-US" sz="1800" dirty="0" smtClean="0"/>
          </a:p>
          <a:p>
            <a:pPr marL="914400" lvl="1" indent="-457200">
              <a:buFont typeface="+mj-lt"/>
              <a:buAutoNum type="arabicPeriod"/>
            </a:pP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/>
              <a:t>Perform a second nonlinear registration of the resulting group-wise template to the MNI ICBM (</a:t>
            </a:r>
            <a:r>
              <a:rPr lang="en-US" sz="1800" dirty="0" err="1" smtClean="0"/>
              <a:t>SyN</a:t>
            </a:r>
            <a:r>
              <a:rPr lang="en-US" sz="1800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/>
              <a:t>Apply resulting transformations (5 &amp; 6) to </a:t>
            </a:r>
            <a:r>
              <a:rPr lang="en-US" sz="1800" dirty="0" err="1" smtClean="0"/>
              <a:t>anatomicals</a:t>
            </a:r>
            <a:r>
              <a:rPr lang="en-US" sz="1800" dirty="0" smtClean="0"/>
              <a:t> in a single step, minimizing interpolations:  1. affine to group-wise, 2. non-linear to group-wise, 3. affine group-wise to MNI, 4. non-linear group-wise to MNI</a:t>
            </a:r>
          </a:p>
          <a:p>
            <a:pPr marL="914400" lvl="1" indent="-457200">
              <a:buFont typeface="+mj-lt"/>
              <a:buAutoNum type="arabicPeriod"/>
            </a:pP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/>
              <a:t>Apply resulting transformations (2, 3, 5, &amp; 6) to </a:t>
            </a:r>
            <a:r>
              <a:rPr lang="en-US" sz="1800" dirty="0" err="1" smtClean="0"/>
              <a:t>functionals</a:t>
            </a:r>
            <a:r>
              <a:rPr lang="en-US" sz="1800" dirty="0" smtClean="0"/>
              <a:t> in single step:</a:t>
            </a:r>
          </a:p>
          <a:p>
            <a:pPr marL="914400" lvl="2" indent="0">
              <a:buNone/>
            </a:pPr>
            <a:r>
              <a:rPr lang="en-US" sz="1600" dirty="0" smtClean="0"/>
              <a:t>1. Motion correction, 2. </a:t>
            </a:r>
            <a:r>
              <a:rPr lang="en-US" sz="1600" dirty="0" err="1" smtClean="0"/>
              <a:t>Coregistration</a:t>
            </a:r>
            <a:r>
              <a:rPr lang="en-US" sz="1600" dirty="0" smtClean="0"/>
              <a:t> affine, -&gt; same as for </a:t>
            </a:r>
            <a:r>
              <a:rPr lang="en-US" sz="1600" dirty="0" err="1" smtClean="0"/>
              <a:t>anatomicals</a:t>
            </a:r>
            <a:r>
              <a:rPr lang="en-US" sz="1600" dirty="0" smtClean="0"/>
              <a:t> -&gt; final </a:t>
            </a:r>
            <a:r>
              <a:rPr lang="en-US" sz="1600" dirty="0" err="1" smtClean="0"/>
              <a:t>downsampling</a:t>
            </a:r>
            <a:r>
              <a:rPr lang="en-US" sz="1600" dirty="0" smtClean="0"/>
              <a:t> affine to original functional resolution</a:t>
            </a:r>
          </a:p>
          <a:p>
            <a:pPr marL="457200" lvl="1" indent="0">
              <a:buNone/>
            </a:pPr>
            <a:endParaRPr lang="en-US" sz="600" dirty="0" smtClean="0"/>
          </a:p>
          <a:p>
            <a:pPr marL="457200" lvl="1" indent="0">
              <a:buNone/>
            </a:pPr>
            <a:r>
              <a:rPr lang="en-US" sz="1800" dirty="0" smtClean="0"/>
              <a:t>8. 	Anatomical tissue segmentation if desired (Atropos)</a:t>
            </a:r>
          </a:p>
        </p:txBody>
      </p:sp>
    </p:spTree>
    <p:extLst>
      <p:ext uri="{BB962C8B-B14F-4D97-AF65-F5344CB8AC3E}">
        <p14:creationId xmlns:p14="http://schemas.microsoft.com/office/powerpoint/2010/main" val="1419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Correction (N4ITK)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68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bias field, or spatial </a:t>
            </a:r>
            <a:r>
              <a:rPr lang="en-US" dirty="0" smtClean="0"/>
              <a:t>variation in</a:t>
            </a:r>
            <a:r>
              <a:rPr lang="en-US" dirty="0" smtClean="0"/>
              <a:t> image intensity not of physiological origin, can result from a variety of sources (</a:t>
            </a:r>
            <a:r>
              <a:rPr lang="en-US" dirty="0" err="1" smtClean="0"/>
              <a:t>Hou</a:t>
            </a:r>
            <a:r>
              <a:rPr lang="en-US" dirty="0" smtClean="0"/>
              <a:t>, 2006):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Radio-frequency </a:t>
            </a:r>
            <a:r>
              <a:rPr lang="en-US" dirty="0" err="1" smtClean="0"/>
              <a:t>nonuniformity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Static magnetic field inhomogeneity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Head motion</a:t>
            </a:r>
          </a:p>
          <a:p>
            <a:endParaRPr lang="en-US" dirty="0" smtClean="0"/>
          </a:p>
          <a:p>
            <a:r>
              <a:rPr lang="en-US" dirty="0" smtClean="0"/>
              <a:t>Can be a major problem for tissue segmentation, which relies on distributions of voxel intensities that correspond to a set of tissue classes</a:t>
            </a:r>
          </a:p>
          <a:p>
            <a:pPr lvl="1"/>
            <a:endParaRPr lang="en-US" dirty="0"/>
          </a:p>
          <a:p>
            <a:r>
              <a:rPr lang="en-US" dirty="0" smtClean="0"/>
              <a:t>N4ITK models inhomogeneity as a low-frequency, smooth bias field via a set of </a:t>
            </a:r>
            <a:r>
              <a:rPr lang="en-US" i="1" dirty="0" smtClean="0"/>
              <a:t>B</a:t>
            </a:r>
            <a:r>
              <a:rPr lang="en-US" dirty="0" smtClean="0"/>
              <a:t>-spline functions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Hou</a:t>
            </a:r>
            <a:r>
              <a:rPr lang="en-US" dirty="0"/>
              <a:t>, Z. (2006). A review on MR image intensity inhomogeneity correction. </a:t>
            </a:r>
            <a:r>
              <a:rPr lang="en-US" i="1" dirty="0"/>
              <a:t>International Journal of Biomedical Imaging</a:t>
            </a:r>
            <a:r>
              <a:rPr lang="en-US" dirty="0"/>
              <a:t>, </a:t>
            </a:r>
            <a:r>
              <a:rPr lang="en-US" i="1" dirty="0"/>
              <a:t>2006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45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724" y="286586"/>
            <a:ext cx="10515600" cy="1325563"/>
          </a:xfrm>
        </p:spPr>
        <p:txBody>
          <a:bodyPr/>
          <a:lstStyle/>
          <a:p>
            <a:r>
              <a:rPr lang="en-US" dirty="0" smtClean="0"/>
              <a:t>Bias Correction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75" y="2023934"/>
            <a:ext cx="2981325" cy="384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143" y="2040410"/>
            <a:ext cx="2924175" cy="3800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747" y="2071559"/>
            <a:ext cx="2847975" cy="3800475"/>
          </a:xfrm>
          <a:prstGeom prst="rect">
            <a:avLst/>
          </a:prstGeom>
        </p:spPr>
      </p:pic>
      <p:sp>
        <p:nvSpPr>
          <p:cNvPr id="10" name="Equal 9"/>
          <p:cNvSpPr/>
          <p:nvPr/>
        </p:nvSpPr>
        <p:spPr>
          <a:xfrm>
            <a:off x="7651020" y="3521675"/>
            <a:ext cx="841025" cy="65078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Minus 10"/>
          <p:cNvSpPr/>
          <p:nvPr/>
        </p:nvSpPr>
        <p:spPr>
          <a:xfrm>
            <a:off x="3766666" y="3461334"/>
            <a:ext cx="752156" cy="77147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63827" y="6244281"/>
            <a:ext cx="875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Tustison</a:t>
            </a:r>
            <a:r>
              <a:rPr lang="en-US" sz="1400" dirty="0"/>
              <a:t>, N. (2009). Nick’s N3 ITK Implementation For MRI Bias Field Correction.</a:t>
            </a:r>
          </a:p>
        </p:txBody>
      </p:sp>
    </p:spTree>
    <p:extLst>
      <p:ext uri="{BB962C8B-B14F-4D97-AF65-F5344CB8AC3E}">
        <p14:creationId xmlns:p14="http://schemas.microsoft.com/office/powerpoint/2010/main" val="8757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249"/>
            <a:ext cx="10515600" cy="1325563"/>
          </a:xfrm>
        </p:spPr>
        <p:txBody>
          <a:bodyPr/>
          <a:lstStyle/>
          <a:p>
            <a:r>
              <a:rPr lang="en-US" dirty="0" smtClean="0"/>
              <a:t>Motion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2812"/>
            <a:ext cx="10515600" cy="512393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Iterative affine</a:t>
            </a:r>
            <a:r>
              <a:rPr lang="en-US" baseline="30000" dirty="0" smtClean="0"/>
              <a:t>1</a:t>
            </a:r>
            <a:r>
              <a:rPr lang="en-US" dirty="0" smtClean="0"/>
              <a:t> or rigid-body registration of each 3D functional volume to the mean functional volume (averaged across time)</a:t>
            </a:r>
          </a:p>
          <a:p>
            <a:endParaRPr lang="en-US" dirty="0" smtClean="0"/>
          </a:p>
          <a:p>
            <a:r>
              <a:rPr lang="en-US" dirty="0" smtClean="0"/>
              <a:t>30 iterations with a half-resolution image, then another 15 with full resolution (this can be customized any way desired)</a:t>
            </a:r>
          </a:p>
          <a:p>
            <a:endParaRPr lang="en-US" dirty="0"/>
          </a:p>
          <a:p>
            <a:r>
              <a:rPr lang="en-US" dirty="0" smtClean="0"/>
              <a:t>Can output 6 rigid-body motion parameters via a custom </a:t>
            </a:r>
            <a:r>
              <a:rPr lang="en-US" dirty="0" err="1" smtClean="0"/>
              <a:t>Matlab</a:t>
            </a:r>
            <a:r>
              <a:rPr lang="en-US" dirty="0" smtClean="0"/>
              <a:t> script that converts them from the ITK-style affine matrix</a:t>
            </a:r>
          </a:p>
          <a:p>
            <a:endParaRPr lang="en-US" dirty="0"/>
          </a:p>
          <a:p>
            <a:r>
              <a:rPr lang="en-US" dirty="0" smtClean="0"/>
              <a:t>Can also output a 4D image of voxel-wise displacement time series </a:t>
            </a:r>
          </a:p>
          <a:p>
            <a:pPr lvl="1"/>
            <a:r>
              <a:rPr lang="en-US" dirty="0" smtClean="0"/>
              <a:t>i.e., rotational head motion will displace voxels to a greater degree the further they are from the center of rotation, so correcting all voxels based on the 6 rigid-body parameters is not likely to be wholly accurate 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100" baseline="30000" dirty="0" smtClean="0"/>
              <a:t>1</a:t>
            </a:r>
            <a:r>
              <a:rPr lang="en-US" sz="2100" dirty="0"/>
              <a:t> </a:t>
            </a:r>
            <a:r>
              <a:rPr lang="en-US" sz="2100" dirty="0" smtClean="0"/>
              <a:t>Discuss advantages/disadvantages to using affine (allows shearing motion) vs. rigid-body (allows only rotations and translation) – ANTs fMRI preprocessing example uses affine (https://stnava.github.io/fMRIANTs/)</a:t>
            </a:r>
            <a:endParaRPr lang="en-US" sz="2100" baseline="30000" dirty="0"/>
          </a:p>
        </p:txBody>
      </p:sp>
    </p:spTree>
    <p:extLst>
      <p:ext uri="{BB962C8B-B14F-4D97-AF65-F5344CB8AC3E}">
        <p14:creationId xmlns:p14="http://schemas.microsoft.com/office/powerpoint/2010/main" val="29400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798</Words>
  <Application>Microsoft Office PowerPoint</Application>
  <PresentationFormat>Widescreen</PresentationFormat>
  <Paragraphs>134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Advanced Normalization Tools (ANTs) Preprocessing</vt:lpstr>
      <vt:lpstr>What is ANTs?</vt:lpstr>
      <vt:lpstr>Why use ANTs?</vt:lpstr>
      <vt:lpstr>PowerPoint Presentation</vt:lpstr>
      <vt:lpstr>When not to use ANTs</vt:lpstr>
      <vt:lpstr>Pre-made ANTs Preprocessing Pipeline</vt:lpstr>
      <vt:lpstr>Bias Correction (N4ITK)</vt:lpstr>
      <vt:lpstr>Bias Correction </vt:lpstr>
      <vt:lpstr>Motion Correction</vt:lpstr>
      <vt:lpstr>Shearing Motion</vt:lpstr>
      <vt:lpstr>Symmetric Group-wise Normalization (SyGN)</vt:lpstr>
      <vt:lpstr>Symmetric Group-wise Normalization (SyGN)</vt:lpstr>
      <vt:lpstr>PowerPoint Presentation</vt:lpstr>
      <vt:lpstr>Tissue Segmentation</vt:lpstr>
      <vt:lpstr>Pre-made ANTs Preprocessing Pipeline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Normalization Tools (ANTs) Preprocessing</dc:title>
  <dc:creator>Elliot Layden</dc:creator>
  <cp:lastModifiedBy>Elliot Layden</cp:lastModifiedBy>
  <cp:revision>227</cp:revision>
  <dcterms:created xsi:type="dcterms:W3CDTF">2017-09-14T00:28:20Z</dcterms:created>
  <dcterms:modified xsi:type="dcterms:W3CDTF">2017-09-15T01:24:28Z</dcterms:modified>
</cp:coreProperties>
</file>